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8"/>
  </p:notesMasterIdLst>
  <p:handoutMasterIdLst>
    <p:handoutMasterId r:id="rId19"/>
  </p:handoutMasterIdLst>
  <p:sldIdLst>
    <p:sldId id="256" r:id="rId5"/>
    <p:sldId id="456" r:id="rId6"/>
    <p:sldId id="451" r:id="rId7"/>
    <p:sldId id="409" r:id="rId8"/>
    <p:sldId id="446" r:id="rId9"/>
    <p:sldId id="445" r:id="rId10"/>
    <p:sldId id="447" r:id="rId11"/>
    <p:sldId id="448" r:id="rId12"/>
    <p:sldId id="455" r:id="rId13"/>
    <p:sldId id="444" r:id="rId14"/>
    <p:sldId id="441" r:id="rId15"/>
    <p:sldId id="453" r:id="rId16"/>
    <p:sldId id="288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78762F2E-5021-4A5B-98A6-5338328E899D}">
          <p14:sldIdLst>
            <p14:sldId id="256"/>
            <p14:sldId id="456"/>
            <p14:sldId id="451"/>
            <p14:sldId id="409"/>
            <p14:sldId id="446"/>
            <p14:sldId id="445"/>
            <p14:sldId id="447"/>
            <p14:sldId id="448"/>
            <p14:sldId id="455"/>
            <p14:sldId id="444"/>
            <p14:sldId id="441"/>
            <p14:sldId id="453"/>
            <p14:sldId id="288"/>
          </p14:sldIdLst>
        </p14:section>
        <p14:section name="Section sans titre" id="{69738D58-1ECC-4E60-BAE4-C75538FD8F5E}">
          <p14:sldIdLst/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1504" y="-37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2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22F9C4-C778-B74E-8444-DF1EDF4E0BEF}" type="datetimeFigureOut">
              <a:rPr lang="en-US" smtClean="0"/>
              <a:t>13/05/14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21AD39-5CFC-7549-8A20-C8A859507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3473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692BB0-90DC-504F-B418-244F74BD1A23}" type="datetimeFigureOut">
              <a:rPr lang="en-US" smtClean="0"/>
              <a:t>13/05/14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55CEA6-B3E1-094E-82BE-E4994E5D9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0412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Home.png"/>
          <p:cNvPicPr>
            <a:picLocks noChangeAspect="1"/>
          </p:cNvPicPr>
          <p:nvPr/>
        </p:nvPicPr>
        <p:blipFill>
          <a:blip r:embed="rId2"/>
          <a:srcRect t="-93973"/>
          <a:stretch>
            <a:fillRect/>
          </a:stretch>
        </p:blipFill>
        <p:spPr>
          <a:xfrm>
            <a:off x="179294" y="1183341"/>
            <a:ext cx="8787384" cy="5276725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7513" y="2168338"/>
            <a:ext cx="8307387" cy="1619250"/>
          </a:xfrm>
        </p:spPr>
        <p:txBody>
          <a:bodyPr/>
          <a:lstStyle>
            <a:lvl1pPr algn="ctr">
              <a:defRPr sz="4800"/>
            </a:lvl1pPr>
          </a:lstStyle>
          <a:p>
            <a:r>
              <a:rPr lang="fr-FR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7513" y="3810000"/>
            <a:ext cx="8307387" cy="753036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13/05/14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 descr="DirectionalButtons-RightOnl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2266" y="533400"/>
            <a:ext cx="752475" cy="352425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1219200"/>
            <a:ext cx="533400" cy="365125"/>
          </a:xfrm>
        </p:spPr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466850"/>
            <a:ext cx="8308039" cy="1128432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07224" y="2623296"/>
            <a:ext cx="4717676" cy="38312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dirty="0" smtClean="0"/>
              <a:t>Drag </a:t>
            </a:r>
            <a:r>
              <a:rPr lang="fr-FR" dirty="0" err="1" smtClean="0"/>
              <a:t>picture</a:t>
            </a:r>
            <a:r>
              <a:rPr lang="fr-FR" dirty="0" smtClean="0"/>
              <a:t> to </a:t>
            </a:r>
            <a:r>
              <a:rPr lang="fr-FR" dirty="0" err="1" smtClean="0"/>
              <a:t>placeholder</a:t>
            </a:r>
            <a:r>
              <a:rPr lang="fr-FR" dirty="0" smtClean="0"/>
              <a:t> or click </a:t>
            </a:r>
            <a:r>
              <a:rPr lang="fr-FR" dirty="0" err="1" smtClean="0"/>
              <a:t>icon</a:t>
            </a:r>
            <a:r>
              <a:rPr lang="fr-FR" dirty="0" smtClean="0"/>
              <a:t> to </a:t>
            </a:r>
            <a:r>
              <a:rPr lang="fr-FR" dirty="0" err="1" smtClean="0"/>
              <a:t>add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213" y="2770187"/>
            <a:ext cx="3429093" cy="3576825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13/05/14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PCVertical.png"/>
          <p:cNvPicPr>
            <a:picLocks noChangeAspect="1"/>
          </p:cNvPicPr>
          <p:nvPr/>
        </p:nvPicPr>
        <p:blipFill>
          <a:blip r:embed="rId2"/>
          <a:srcRect b="-123309"/>
          <a:stretch>
            <a:fillRect/>
          </a:stretch>
        </p:blipFill>
        <p:spPr>
          <a:xfrm>
            <a:off x="182880" y="1179575"/>
            <a:ext cx="5133975" cy="5275013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680882"/>
            <a:ext cx="431389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Click to edit Master title style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2837329"/>
            <a:ext cx="4313891" cy="341583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13/05/14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5298140" y="1169894"/>
            <a:ext cx="3671047" cy="52760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182880" y="1169894"/>
            <a:ext cx="8787384" cy="2106706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Drag picture to placeholder or click icon to add</a:t>
            </a: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182880" y="3281082"/>
            <a:ext cx="8787384" cy="3174582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3329268"/>
            <a:ext cx="8346141" cy="1014132"/>
          </a:xfrm>
        </p:spPr>
        <p:txBody>
          <a:bodyPr anchor="b"/>
          <a:lstStyle>
            <a:lvl1pPr algn="l"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4343399"/>
            <a:ext cx="8346141" cy="1909763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13/05/14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PCVertical.png"/>
          <p:cNvPicPr>
            <a:picLocks noChangeAspect="1"/>
          </p:cNvPicPr>
          <p:nvPr/>
        </p:nvPicPr>
        <p:blipFill>
          <a:blip r:embed="rId2"/>
          <a:srcRect b="-123309"/>
          <a:stretch>
            <a:fillRect/>
          </a:stretch>
        </p:blipFill>
        <p:spPr>
          <a:xfrm>
            <a:off x="3835212" y="1179575"/>
            <a:ext cx="5133975" cy="5275013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0" y="1680882"/>
            <a:ext cx="431389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00" y="2837329"/>
            <a:ext cx="4313891" cy="341583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13/05/14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182880" y="1179576"/>
            <a:ext cx="3671047" cy="220531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Drag picture to placeholder or click icon to add</a:t>
            </a:r>
            <a:endParaRPr/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2015983" y="3383280"/>
            <a:ext cx="1837944" cy="307238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Drag picture to placeholder or click icon to add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/>
          </p:nvPr>
        </p:nvSpPr>
        <p:spPr>
          <a:xfrm>
            <a:off x="182880" y="3383280"/>
            <a:ext cx="1837944" cy="307238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Drag picture to placeholder or click icon to add</a:t>
            </a:r>
            <a:endParaRPr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1219200"/>
            <a:ext cx="533400" cy="365125"/>
          </a:xfrm>
        </p:spPr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13/05/14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VerticalTC.png"/>
          <p:cNvPicPr>
            <a:picLocks noChangeAspect="1"/>
          </p:cNvPicPr>
          <p:nvPr/>
        </p:nvPicPr>
        <p:blipFill>
          <a:blip r:embed="rId2"/>
          <a:srcRect t="-93650"/>
          <a:stretch>
            <a:fillRect/>
          </a:stretch>
        </p:blipFill>
        <p:spPr>
          <a:xfrm>
            <a:off x="7445188" y="1178128"/>
            <a:ext cx="1524000" cy="5275339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40705" y="1398494"/>
            <a:ext cx="1447800" cy="4849906"/>
          </a:xfrm>
        </p:spPr>
        <p:txBody>
          <a:bodyPr vert="eaVert"/>
          <a:lstStyle/>
          <a:p>
            <a:r>
              <a:rPr lang="fr-FR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7513" y="1398494"/>
            <a:ext cx="6669087" cy="4849906"/>
          </a:xfrm>
        </p:spPr>
        <p:txBody>
          <a:bodyPr vert="eaVert"/>
          <a:lstStyle>
            <a:lvl5pPr>
              <a:defRPr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13/05/14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13/05/14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2880" y="1179576"/>
            <a:ext cx="8787384" cy="5276088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6" name="Picture 5" descr="DirectionalButtons-LeftOnlyOnl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7488" y="538163"/>
            <a:ext cx="752475" cy="3524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5" y="2756646"/>
            <a:ext cx="8308975" cy="349175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13/05/14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TCFull.png"/>
          <p:cNvPicPr>
            <a:picLocks noChangeAspect="1"/>
          </p:cNvPicPr>
          <p:nvPr/>
        </p:nvPicPr>
        <p:blipFill>
          <a:blip r:embed="rId2"/>
          <a:srcRect l="-198711"/>
          <a:stretch>
            <a:fillRect/>
          </a:stretch>
        </p:blipFill>
        <p:spPr>
          <a:xfrm>
            <a:off x="177999" y="1179576"/>
            <a:ext cx="8788373" cy="5276088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>
                <a:solidFill>
                  <a:schemeClr val="bg1"/>
                </a:solidFill>
              </a:defRPr>
            </a:lvl1pPr>
            <a:lvl2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  <a:lvl6pPr>
              <a:buClr>
                <a:schemeClr val="bg1">
                  <a:lumMod val="75000"/>
                </a:schemeClr>
              </a:buClr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>
              <a:buClr>
                <a:schemeClr val="bg1"/>
              </a:buClr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>
              <a:buClr>
                <a:schemeClr val="bg1">
                  <a:lumMod val="75000"/>
                </a:schemeClr>
              </a:buClr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>
              <a:buClr>
                <a:schemeClr val="bg1"/>
              </a:buClr>
              <a:defRPr sz="18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13/05/14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SectionH.png"/>
          <p:cNvPicPr>
            <a:picLocks noChangeAspect="1"/>
          </p:cNvPicPr>
          <p:nvPr/>
        </p:nvPicPr>
        <p:blipFill>
          <a:blip r:embed="rId2"/>
          <a:srcRect r="-91875"/>
          <a:stretch>
            <a:fillRect/>
          </a:stretch>
        </p:blipFill>
        <p:spPr>
          <a:xfrm>
            <a:off x="182880" y="1179576"/>
            <a:ext cx="8785105" cy="5276088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3429000"/>
            <a:ext cx="6591300" cy="1371600"/>
          </a:xfrm>
        </p:spPr>
        <p:txBody>
          <a:bodyPr anchor="b" anchorCtr="0"/>
          <a:lstStyle>
            <a:lvl1pPr algn="r">
              <a:defRPr sz="4800" b="0" cap="none" baseline="0"/>
            </a:lvl1pPr>
          </a:lstStyle>
          <a:p>
            <a:r>
              <a:rPr lang="fr-FR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4800599"/>
            <a:ext cx="6591300" cy="1066801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13/05/14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6859" y="2770188"/>
            <a:ext cx="3840480" cy="3464765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3214" y="2770188"/>
            <a:ext cx="3840480" cy="3464765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13/05/14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6859" y="2675964"/>
            <a:ext cx="3840480" cy="645459"/>
          </a:xfrm>
        </p:spPr>
        <p:txBody>
          <a:bodyPr anchor="ctr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24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6859" y="3307976"/>
            <a:ext cx="3840480" cy="2925762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752" y="2675964"/>
            <a:ext cx="3840480" cy="645459"/>
          </a:xfrm>
        </p:spPr>
        <p:txBody>
          <a:bodyPr anchor="ctr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24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752" y="3307976"/>
            <a:ext cx="3840480" cy="2925762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13/05/14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13/05/14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13/05/14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ContentCap.png"/>
          <p:cNvPicPr>
            <a:picLocks noChangeAspect="1"/>
          </p:cNvPicPr>
          <p:nvPr/>
        </p:nvPicPr>
        <p:blipFill>
          <a:blip r:embed="rId2"/>
          <a:srcRect b="-135871"/>
          <a:stretch>
            <a:fillRect/>
          </a:stretch>
        </p:blipFill>
        <p:spPr>
          <a:xfrm>
            <a:off x="182880" y="1179575"/>
            <a:ext cx="4228522" cy="5274037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680882"/>
            <a:ext cx="369794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2341" y="1600200"/>
            <a:ext cx="4101353" cy="4652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2837329"/>
            <a:ext cx="3697941" cy="3415834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600"/>
              </a:spcBef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tx1">
                  <a:lumMod val="50000"/>
                  <a:lumOff val="50000"/>
                </a:schemeClr>
              </a:buClr>
              <a:buSzPct val="70000"/>
              <a:buFont typeface="Wingdings" pitchFamily="2" charset="2"/>
              <a:buNone/>
            </a:pPr>
            <a:r>
              <a:rPr lang="fr-F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13/05/14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2.png"/><Relationship Id="rId1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5925" y="1456765"/>
            <a:ext cx="8308975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fr-FR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5925" y="2770188"/>
            <a:ext cx="8308975" cy="3478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0105" y="6454588"/>
            <a:ext cx="23980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CE38E4D-051A-41E1-86A4-E56916468FD0}" type="datetimeFigureOut">
              <a:rPr lang="en-US" smtClean="0"/>
              <a:t>13/05/14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976" y="6454588"/>
            <a:ext cx="3657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0" y="12192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86BB73A-582F-4420-9A14-CB10A2B2E5E8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 descr="HomeButton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52450" y="526116"/>
            <a:ext cx="457200" cy="352425"/>
          </a:xfrm>
          <a:prstGeom prst="rect">
            <a:avLst/>
          </a:prstGeom>
        </p:spPr>
      </p:pic>
      <p:pic>
        <p:nvPicPr>
          <p:cNvPr id="10" name="Picture 9" descr="DirectionalButtons-Full.pn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826188" y="526116"/>
            <a:ext cx="752475" cy="3524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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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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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3" Type="http://schemas.openxmlformats.org/officeDocument/2006/relationships/image" Target="../media/image14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7513" y="1868995"/>
            <a:ext cx="8307387" cy="1619250"/>
          </a:xfrm>
        </p:spPr>
        <p:txBody>
          <a:bodyPr/>
          <a:lstStyle/>
          <a:p>
            <a:r>
              <a:rPr lang="en-US" dirty="0" smtClean="0"/>
              <a:t>R2GS Luxembourg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8226" y="5647359"/>
            <a:ext cx="3426460" cy="652145"/>
          </a:xfrm>
          <a:prstGeom prst="rect">
            <a:avLst/>
          </a:prstGeom>
          <a:effectLst/>
        </p:spPr>
      </p:pic>
      <p:pic>
        <p:nvPicPr>
          <p:cNvPr id="7" name="Picture 6" descr="building-photo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71" y="4677906"/>
            <a:ext cx="3060676" cy="198986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11865" y="3620965"/>
            <a:ext cx="54186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Main Directions for Cyber Defense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320800" y="3780598"/>
            <a:ext cx="65362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FFF"/>
                </a:solidFill>
              </a:rPr>
              <a:t>Why a chapter in Luxembourg</a:t>
            </a:r>
            <a:r>
              <a:rPr lang="en-US" sz="2400" b="1" dirty="0" smtClean="0">
                <a:solidFill>
                  <a:srgbClr val="FFFFFF"/>
                </a:solidFill>
              </a:rPr>
              <a:t>?</a:t>
            </a:r>
            <a:endParaRPr lang="en-US" sz="24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729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action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Launch of the R2GS chapter in June during a 2 days security event which will take place in Luxembourg (220 security professionals expected)</a:t>
            </a:r>
          </a:p>
          <a:p>
            <a:r>
              <a:rPr lang="en-US" dirty="0" smtClean="0"/>
              <a:t>Focus on SOC managers / SIEM Project owners</a:t>
            </a:r>
          </a:p>
          <a:p>
            <a:r>
              <a:rPr lang="en-US" dirty="0" smtClean="0"/>
              <a:t>The chapter will be supported by the Excellium Cert to focus and energize the participation</a:t>
            </a:r>
          </a:p>
          <a:p>
            <a:r>
              <a:rPr lang="en-US" dirty="0" smtClean="0"/>
              <a:t>Initial focus will be to help building of monitoring capability and as a second step share experiences on metrics selection and usage</a:t>
            </a:r>
            <a:endParaRPr lang="en-US" dirty="0"/>
          </a:p>
        </p:txBody>
      </p:sp>
      <p:pic>
        <p:nvPicPr>
          <p:cNvPr id="4" name="Picture 4" descr="pic02306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6469" y="812803"/>
            <a:ext cx="1668432" cy="166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4086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5925" y="1412968"/>
            <a:ext cx="8308975" cy="1143000"/>
          </a:xfrm>
        </p:spPr>
        <p:txBody>
          <a:bodyPr/>
          <a:lstStyle/>
          <a:p>
            <a:r>
              <a:rPr lang="fr-FR" dirty="0" smtClean="0"/>
              <a:t>The </a:t>
            </a:r>
            <a:r>
              <a:rPr lang="fr-FR" dirty="0" err="1" smtClean="0"/>
              <a:t>today</a:t>
            </a:r>
            <a:r>
              <a:rPr lang="fr-FR" dirty="0" smtClean="0"/>
              <a:t> Luxembourg </a:t>
            </a:r>
            <a:r>
              <a:rPr lang="fr-FR" dirty="0" err="1" smtClean="0"/>
              <a:t>delegation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5" y="2756646"/>
            <a:ext cx="8308975" cy="3697942"/>
          </a:xfrm>
        </p:spPr>
        <p:txBody>
          <a:bodyPr>
            <a:normAutofit/>
          </a:bodyPr>
          <a:lstStyle/>
          <a:p>
            <a:pPr marL="228600" lvl="1" indent="0">
              <a:buNone/>
            </a:pPr>
            <a:r>
              <a:rPr lang="fr-FR" dirty="0" err="1" smtClean="0"/>
              <a:t>We</a:t>
            </a:r>
            <a:r>
              <a:rPr lang="fr-FR" dirty="0" smtClean="0"/>
              <a:t> have </a:t>
            </a:r>
            <a:r>
              <a:rPr lang="fr-FR" dirty="0" err="1" smtClean="0"/>
              <a:t>invited</a:t>
            </a:r>
            <a:r>
              <a:rPr lang="fr-FR" dirty="0" smtClean="0"/>
              <a:t> people </a:t>
            </a:r>
            <a:r>
              <a:rPr lang="fr-FR" dirty="0" err="1" smtClean="0"/>
              <a:t>from</a:t>
            </a:r>
            <a:r>
              <a:rPr lang="fr-FR" dirty="0" smtClean="0"/>
              <a:t> the main IT </a:t>
            </a:r>
            <a:r>
              <a:rPr lang="fr-FR" dirty="0" err="1" smtClean="0"/>
              <a:t>players</a:t>
            </a:r>
            <a:r>
              <a:rPr lang="fr-FR" dirty="0" smtClean="0"/>
              <a:t> on the Luxembourg </a:t>
            </a:r>
            <a:r>
              <a:rPr lang="fr-FR" dirty="0" err="1" smtClean="0"/>
              <a:t>market</a:t>
            </a:r>
            <a:endParaRPr lang="fr-FR" dirty="0" smtClean="0"/>
          </a:p>
          <a:p>
            <a:pPr marL="228600" lvl="1" indent="0">
              <a:buNone/>
            </a:pPr>
            <a:endParaRPr lang="fr-FR" dirty="0" smtClean="0"/>
          </a:p>
          <a:p>
            <a:pPr marL="457200" lvl="2" indent="0">
              <a:buNone/>
            </a:pPr>
            <a:r>
              <a:rPr lang="fr-FR" dirty="0" err="1" smtClean="0"/>
              <a:t>Cetrel</a:t>
            </a:r>
            <a:r>
              <a:rPr lang="fr-FR" dirty="0" smtClean="0"/>
              <a:t> Six Group</a:t>
            </a:r>
          </a:p>
          <a:p>
            <a:pPr marL="457200" lvl="2" indent="0">
              <a:buNone/>
            </a:pPr>
            <a:r>
              <a:rPr lang="fr-FR" dirty="0" smtClean="0"/>
              <a:t>Clearstream</a:t>
            </a:r>
          </a:p>
          <a:p>
            <a:pPr marL="457200" lvl="2" indent="0">
              <a:buNone/>
            </a:pPr>
            <a:r>
              <a:rPr lang="fr-FR" dirty="0" smtClean="0"/>
              <a:t>Luxembourg Post</a:t>
            </a:r>
          </a:p>
          <a:p>
            <a:pPr marL="457200" lvl="2" indent="0">
              <a:buNone/>
            </a:pPr>
            <a:r>
              <a:rPr lang="fr-FR" dirty="0" smtClean="0"/>
              <a:t>European Commission</a:t>
            </a:r>
          </a:p>
          <a:p>
            <a:pPr marL="457200" lvl="2" indent="0">
              <a:buNone/>
            </a:pPr>
            <a:r>
              <a:rPr lang="fr-FR" dirty="0" err="1" smtClean="0"/>
              <a:t>Circl</a:t>
            </a:r>
            <a:r>
              <a:rPr lang="fr-FR" dirty="0" smtClean="0"/>
              <a:t> - National Cert (</a:t>
            </a:r>
            <a:r>
              <a:rPr lang="fr-FR" dirty="0" err="1" smtClean="0"/>
              <a:t>excused</a:t>
            </a:r>
            <a:r>
              <a:rPr lang="fr-FR" dirty="0" smtClean="0"/>
              <a:t>)</a:t>
            </a:r>
          </a:p>
          <a:p>
            <a:pPr marL="457200" lvl="2" indent="0">
              <a:buNone/>
            </a:pPr>
            <a:r>
              <a:rPr lang="fr-FR" dirty="0" smtClean="0"/>
              <a:t>BGL BNP</a:t>
            </a:r>
          </a:p>
          <a:p>
            <a:pPr marL="457200" lvl="2" indent="0">
              <a:buNone/>
            </a:pPr>
            <a:endParaRPr lang="fr-FR" dirty="0" smtClean="0"/>
          </a:p>
          <a:p>
            <a:pPr marL="228600" lvl="1" indent="0">
              <a:buNone/>
            </a:pPr>
            <a:endParaRPr lang="fr-FR" dirty="0"/>
          </a:p>
        </p:txBody>
      </p:sp>
      <p:pic>
        <p:nvPicPr>
          <p:cNvPr id="4" name="Picture 3" descr="1211 Inde 6320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8648" y="3220850"/>
            <a:ext cx="2566252" cy="3386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384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for your attention !</a:t>
            </a:r>
            <a:br>
              <a:rPr lang="en-US" dirty="0" smtClean="0"/>
            </a:br>
            <a:endParaRPr lang="en-US" sz="2400" dirty="0"/>
          </a:p>
        </p:txBody>
      </p:sp>
      <p:pic>
        <p:nvPicPr>
          <p:cNvPr id="4" name="Content Placeholder 3" descr="2014 0175 BORNEO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6" r="-678"/>
          <a:stretch/>
        </p:blipFill>
        <p:spPr>
          <a:xfrm rot="16200000">
            <a:off x="1102814" y="3255750"/>
            <a:ext cx="3850592" cy="2520682"/>
          </a:xfrm>
        </p:spPr>
      </p:pic>
      <p:pic>
        <p:nvPicPr>
          <p:cNvPr id="5" name="Picture 4" descr="2014 0176 BORNE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 flipV="1">
            <a:off x="1117670" y="3240893"/>
            <a:ext cx="3850592" cy="2550393"/>
          </a:xfrm>
          <a:prstGeom prst="rect">
            <a:avLst/>
          </a:prstGeom>
        </p:spPr>
      </p:pic>
      <p:pic>
        <p:nvPicPr>
          <p:cNvPr id="6" name="Picture 5" descr="2014 0179 BORNEO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5101" y="2590792"/>
            <a:ext cx="5359736" cy="3850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696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5925" y="2599764"/>
            <a:ext cx="8458200" cy="401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5" y="2756646"/>
            <a:ext cx="8308975" cy="3860054"/>
          </a:xfrm>
        </p:spPr>
        <p:txBody>
          <a:bodyPr>
            <a:normAutofit/>
          </a:bodyPr>
          <a:lstStyle/>
          <a:p>
            <a:endParaRPr lang="en-US" dirty="0" smtClean="0">
              <a:solidFill>
                <a:srgbClr val="000000"/>
              </a:solidFill>
            </a:endParaRPr>
          </a:p>
          <a:p>
            <a:pPr marL="0" indent="0" algn="ctr" defTabSz="457200">
              <a:buNone/>
            </a:pPr>
            <a:r>
              <a:rPr lang="en-US" sz="3600" b="1" i="1" dirty="0" smtClean="0">
                <a:solidFill>
                  <a:prstClr val="black"/>
                </a:solidFill>
                <a:latin typeface="Cambria"/>
              </a:rPr>
              <a:t>By sharing we are growing!</a:t>
            </a:r>
            <a:endParaRPr lang="en-US" sz="3600" b="1" i="1" dirty="0">
              <a:solidFill>
                <a:prstClr val="black"/>
              </a:solidFill>
              <a:latin typeface="Cambria"/>
            </a:endParaRPr>
          </a:p>
          <a:p>
            <a:pPr marL="0" indent="0" algn="ctr" defTabSz="457200"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pPr marL="0" indent="0" algn="ctr"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cbianco</a:t>
            </a:r>
            <a:r>
              <a:rPr lang="en-US" sz="2000" dirty="0">
                <a:solidFill>
                  <a:srgbClr val="000000"/>
                </a:solidFill>
              </a:rPr>
              <a:t>@excellium-</a:t>
            </a:r>
            <a:r>
              <a:rPr lang="en-US" sz="2000" dirty="0" smtClean="0">
                <a:solidFill>
                  <a:srgbClr val="000000"/>
                </a:solidFill>
              </a:rPr>
              <a:t>services.com</a:t>
            </a:r>
            <a:endParaRPr lang="en-US" sz="2000" dirty="0">
              <a:solidFill>
                <a:srgbClr val="00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642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Luxembourg - Who are we?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funimages.free.fr animaux moches mai 2009 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80" b="19380"/>
          <a:stretch>
            <a:fillRect/>
          </a:stretch>
        </p:blipFill>
        <p:spPr>
          <a:xfrm>
            <a:off x="245248" y="2336800"/>
            <a:ext cx="8678620" cy="4297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146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Luxembourg - ????</a:t>
            </a:r>
            <a:br>
              <a:rPr lang="en-US" dirty="0" smtClean="0"/>
            </a:br>
            <a:endParaRPr lang="en-US" sz="2400" dirty="0"/>
          </a:p>
        </p:txBody>
      </p:sp>
      <p:pic>
        <p:nvPicPr>
          <p:cNvPr id="5" name="Picture 4" descr="Screen Shot 2014-05-14 at 11.40.4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058" y="230536"/>
            <a:ext cx="7000875" cy="6325790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8430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br>
              <a:rPr lang="en-US" dirty="0" smtClean="0"/>
            </a:br>
            <a:r>
              <a:rPr lang="en-US" sz="2400" dirty="0" smtClean="0"/>
              <a:t>The Luxembourg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sz="2400" b="1" i="1" dirty="0" smtClean="0"/>
              <a:t>No Luxembourg </a:t>
            </a:r>
            <a:r>
              <a:rPr lang="fr-FR" sz="2400" b="1" i="1" dirty="0" err="1" smtClean="0"/>
              <a:t>is</a:t>
            </a:r>
            <a:r>
              <a:rPr lang="fr-FR" sz="2400" b="1" i="1" dirty="0" smtClean="0"/>
              <a:t> « not </a:t>
            </a:r>
            <a:r>
              <a:rPr lang="fr-FR" sz="2400" b="1" i="1" dirty="0" err="1" smtClean="0"/>
              <a:t>only</a:t>
            </a:r>
            <a:r>
              <a:rPr lang="fr-FR" sz="2400" b="1" i="1" dirty="0" smtClean="0"/>
              <a:t> » money </a:t>
            </a:r>
            <a:r>
              <a:rPr lang="fr-FR" sz="2400" b="1" i="1" dirty="0" err="1" smtClean="0"/>
              <a:t>laundering</a:t>
            </a:r>
            <a:r>
              <a:rPr lang="fr-FR" sz="2400" b="1" i="1" dirty="0" smtClean="0"/>
              <a:t> place!</a:t>
            </a:r>
          </a:p>
          <a:p>
            <a:r>
              <a:rPr lang="fr-FR" dirty="0" smtClean="0"/>
              <a:t>Over the last 30 </a:t>
            </a:r>
            <a:r>
              <a:rPr lang="fr-FR" dirty="0" err="1" smtClean="0"/>
              <a:t>years</a:t>
            </a:r>
            <a:r>
              <a:rPr lang="fr-FR" dirty="0" smtClean="0"/>
              <a:t> finance </a:t>
            </a:r>
            <a:r>
              <a:rPr lang="fr-FR" dirty="0" err="1" smtClean="0"/>
              <a:t>was</a:t>
            </a:r>
            <a:r>
              <a:rPr lang="fr-FR" dirty="0" smtClean="0"/>
              <a:t> a </a:t>
            </a:r>
            <a:r>
              <a:rPr lang="fr-FR" dirty="0" err="1" smtClean="0"/>
              <a:t>strong</a:t>
            </a:r>
            <a:r>
              <a:rPr lang="fr-FR" dirty="0" smtClean="0"/>
              <a:t> focus for the place</a:t>
            </a:r>
            <a:endParaRPr lang="fr-FR" dirty="0"/>
          </a:p>
          <a:p>
            <a:pPr marL="0" indent="0">
              <a:buNone/>
            </a:pPr>
            <a:r>
              <a:rPr lang="en-US" i="1" dirty="0" smtClean="0"/>
              <a:t>“Luxembourg </a:t>
            </a:r>
            <a:r>
              <a:rPr lang="en-US" i="1" dirty="0"/>
              <a:t>is the first private banking center in the euro area and the world’s second largest domicile for asset management, behind the US</a:t>
            </a:r>
            <a:r>
              <a:rPr lang="en-US" i="1" dirty="0" smtClean="0"/>
              <a:t>.</a:t>
            </a:r>
          </a:p>
          <a:p>
            <a:pPr lvl="1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Wealth </a:t>
            </a:r>
            <a:r>
              <a:rPr lang="en-US" dirty="0"/>
              <a:t>Management center in the Eurozone.</a:t>
            </a:r>
          </a:p>
          <a:p>
            <a:pPr lvl="1"/>
            <a:r>
              <a:rPr lang="en-US" dirty="0" smtClean="0"/>
              <a:t>€</a:t>
            </a:r>
            <a:r>
              <a:rPr lang="en-US" dirty="0"/>
              <a:t>330 billion of assets managed by some 60 Private Banks.</a:t>
            </a:r>
          </a:p>
          <a:p>
            <a:pPr lvl="1"/>
            <a:r>
              <a:rPr lang="en-US" dirty="0" smtClean="0"/>
              <a:t>Private </a:t>
            </a:r>
            <a:r>
              <a:rPr lang="en-US" dirty="0"/>
              <a:t>banking entities can operate under the free provision of service model in Europe and reach a wealthy population of almost half a billion inhabitants in the EU-27</a:t>
            </a:r>
            <a:r>
              <a:rPr lang="en-US" dirty="0" smtClean="0"/>
              <a:t>.”				</a:t>
            </a:r>
            <a:endParaRPr lang="en-US" dirty="0"/>
          </a:p>
          <a:p>
            <a:pPr marL="228600" lvl="1" indent="0" algn="r">
              <a:buNone/>
            </a:pPr>
            <a:r>
              <a:rPr lang="en-US" i="1" dirty="0" smtClean="0"/>
              <a:t>source </a:t>
            </a:r>
            <a:r>
              <a:rPr lang="en-US" sz="1600" i="1" dirty="0" smtClean="0"/>
              <a:t>Luxembourg for Business</a:t>
            </a:r>
            <a:endParaRPr lang="en-US" i="1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21071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card of the Country</a:t>
            </a:r>
            <a:br>
              <a:rPr lang="en-US" dirty="0" smtClean="0"/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5" y="2756646"/>
            <a:ext cx="8308975" cy="379655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o-RO" dirty="0" smtClean="0"/>
              <a:t>The country</a:t>
            </a:r>
          </a:p>
          <a:p>
            <a:pPr marL="228600" lvl="1" indent="0">
              <a:buNone/>
            </a:pPr>
            <a:r>
              <a:rPr lang="ro-RO" dirty="0" smtClean="0"/>
              <a:t>Area </a:t>
            </a:r>
            <a:r>
              <a:rPr lang="ro-RO" dirty="0"/>
              <a:t>: 2,586 sq km</a:t>
            </a:r>
          </a:p>
          <a:p>
            <a:pPr marL="228600" lvl="1" indent="0">
              <a:buNone/>
            </a:pPr>
            <a:r>
              <a:rPr lang="ro-RO" dirty="0"/>
              <a:t>Population : </a:t>
            </a:r>
            <a:r>
              <a:rPr lang="ro-RO" dirty="0" smtClean="0"/>
              <a:t>550,000 </a:t>
            </a:r>
            <a:r>
              <a:rPr lang="ro-RO" dirty="0"/>
              <a:t>inhabitants (43% foreign)</a:t>
            </a:r>
          </a:p>
          <a:p>
            <a:pPr marL="228600" lvl="1" indent="0">
              <a:buNone/>
            </a:pPr>
            <a:r>
              <a:rPr lang="ro-RO" dirty="0"/>
              <a:t>Languages : Lëtzebuergesch (mother tongue), French, German, English</a:t>
            </a:r>
          </a:p>
          <a:p>
            <a:pPr marL="228600" lvl="1" indent="0">
              <a:buNone/>
            </a:pPr>
            <a:r>
              <a:rPr lang="ro-RO" dirty="0"/>
              <a:t>Currency : </a:t>
            </a:r>
            <a:r>
              <a:rPr lang="ro-RO" dirty="0" smtClean="0"/>
              <a:t>Euro</a:t>
            </a:r>
          </a:p>
          <a:p>
            <a:pPr marL="228600" lvl="1" indent="0">
              <a:buNone/>
            </a:pPr>
            <a:r>
              <a:rPr lang="ro-RO" dirty="0" smtClean="0"/>
              <a:t>18 Data centers located in Luxembourg (10% of the WW Tiers IV datacenters)</a:t>
            </a:r>
          </a:p>
          <a:p>
            <a:pPr marL="228600" lvl="1" indent="0">
              <a:buNone/>
            </a:pPr>
            <a:r>
              <a:rPr lang="ro-RO" dirty="0" smtClean="0"/>
              <a:t>34 Services Providers / Cloud providers are based in Luxembourg</a:t>
            </a:r>
            <a:endParaRPr lang="ro-RO" dirty="0"/>
          </a:p>
          <a:p>
            <a:r>
              <a:rPr lang="ro-RO" dirty="0" smtClean="0"/>
              <a:t>EUROPEAN UNION </a:t>
            </a:r>
            <a:r>
              <a:rPr lang="ro-RO" dirty="0"/>
              <a:t>CA PITAL</a:t>
            </a:r>
          </a:p>
          <a:p>
            <a:pPr marL="228600" lvl="1" indent="0">
              <a:buNone/>
            </a:pPr>
            <a:r>
              <a:rPr lang="ro-RO" dirty="0"/>
              <a:t>European Court of Justice | European Investment Bank | European Investment Fund </a:t>
            </a:r>
            <a:r>
              <a:rPr lang="ro-RO" dirty="0" smtClean="0"/>
              <a:t>| European </a:t>
            </a:r>
            <a:r>
              <a:rPr lang="ro-RO" dirty="0"/>
              <a:t>Commission Services (Translation, Publications, Statistics) | European Court of Auditors </a:t>
            </a:r>
            <a:r>
              <a:rPr lang="ro-RO" dirty="0" smtClean="0"/>
              <a:t>| Secretariat </a:t>
            </a:r>
            <a:r>
              <a:rPr lang="ro-RO" dirty="0"/>
              <a:t>of the European Parliament</a:t>
            </a:r>
          </a:p>
          <a:p>
            <a:r>
              <a:rPr lang="ro-RO" dirty="0" smtClean="0"/>
              <a:t>FOUNDING </a:t>
            </a:r>
            <a:r>
              <a:rPr lang="ro-RO" dirty="0"/>
              <a:t>MEMBER OF MAJOR IN </a:t>
            </a:r>
            <a:r>
              <a:rPr lang="ro-RO" dirty="0" smtClean="0"/>
              <a:t>TERNATIONAL ORGANISATIONS - </a:t>
            </a:r>
            <a:r>
              <a:rPr lang="ro-RO" sz="1800" dirty="0"/>
              <a:t>European </a:t>
            </a:r>
            <a:r>
              <a:rPr lang="ro-RO" sz="1800" dirty="0"/>
              <a:t>Union | OECD | United Nations | WTO | NATO | Council of Europe | BENELUX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43810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Luxembourg – a significant ICT place</a:t>
            </a:r>
            <a:br>
              <a:rPr lang="en-US" dirty="0" smtClean="0"/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/>
              <a:t>Luxembourg is ranked 2ndout of 161 countries in terms of most advanced ICT </a:t>
            </a:r>
            <a:r>
              <a:rPr lang="en-US" b="1" dirty="0" smtClean="0"/>
              <a:t>economy</a:t>
            </a:r>
            <a:r>
              <a:rPr lang="en-US" b="1" dirty="0"/>
              <a:t> </a:t>
            </a:r>
            <a:r>
              <a:rPr lang="en-US" b="1" dirty="0" smtClean="0"/>
              <a:t>(</a:t>
            </a:r>
            <a:r>
              <a:rPr lang="en-US" i="1" dirty="0" smtClean="0"/>
              <a:t>Luxembourg </a:t>
            </a:r>
            <a:r>
              <a:rPr lang="en-US" i="1" dirty="0"/>
              <a:t>for ICT. ITU’s ICT Development </a:t>
            </a:r>
            <a:r>
              <a:rPr lang="en-US" i="1" dirty="0" smtClean="0"/>
              <a:t>Index)</a:t>
            </a:r>
            <a:endParaRPr lang="en-US" dirty="0" smtClean="0"/>
          </a:p>
          <a:p>
            <a:r>
              <a:rPr lang="en-US" dirty="0" err="1" smtClean="0"/>
              <a:t>Amazon.com</a:t>
            </a:r>
            <a:r>
              <a:rPr lang="en-US" dirty="0"/>
              <a:t>, iTunes, eBay, PayPal, Vodafone</a:t>
            </a:r>
            <a:r>
              <a:rPr lang="en-US" dirty="0" smtClean="0"/>
              <a:t>, </a:t>
            </a:r>
            <a:r>
              <a:rPr lang="en-US" dirty="0" err="1" smtClean="0"/>
              <a:t>Rakuten</a:t>
            </a:r>
            <a:r>
              <a:rPr lang="en-US" dirty="0"/>
              <a:t>, </a:t>
            </a:r>
            <a:r>
              <a:rPr lang="en-US" dirty="0" smtClean="0"/>
              <a:t>Skype and many other ICT companies have selected the Grand Duchy as a platform to access the European market</a:t>
            </a:r>
          </a:p>
          <a:p>
            <a:r>
              <a:rPr lang="en-US" dirty="0" err="1" smtClean="0"/>
              <a:t>LuxTrust</a:t>
            </a:r>
            <a:r>
              <a:rPr lang="en-US" dirty="0" smtClean="0"/>
              <a:t> S.A. is a our national certification authority- an initiative between the Government and major private sector players providing online certification both for e-government applications and for the private sector (e-banking, e-commerce, </a:t>
            </a:r>
            <a:r>
              <a:rPr lang="en-US" dirty="0" err="1" smtClean="0"/>
              <a:t>etc</a:t>
            </a:r>
            <a:r>
              <a:rPr lang="en-US" dirty="0" smtClean="0"/>
              <a:t>).</a:t>
            </a:r>
            <a:endParaRPr lang="en-US" dirty="0"/>
          </a:p>
          <a:p>
            <a:r>
              <a:rPr lang="en-US" dirty="0" smtClean="0"/>
              <a:t> A specific statute “</a:t>
            </a:r>
            <a:r>
              <a:rPr lang="en-US" dirty="0"/>
              <a:t>Professional of the Financial Sector (PFS)</a:t>
            </a:r>
            <a:r>
              <a:rPr lang="en-US" dirty="0" smtClean="0"/>
              <a:t>” is </a:t>
            </a:r>
            <a:r>
              <a:rPr lang="en-US" dirty="0"/>
              <a:t>granted to service providers that </a:t>
            </a:r>
            <a:r>
              <a:rPr lang="en-US" dirty="0" smtClean="0"/>
              <a:t>deliver operational </a:t>
            </a:r>
            <a:r>
              <a:rPr lang="en-US" dirty="0"/>
              <a:t>services to financial institutions. </a:t>
            </a:r>
            <a:r>
              <a:rPr lang="en-US" dirty="0" smtClean="0"/>
              <a:t>This ensures </a:t>
            </a:r>
            <a:r>
              <a:rPr lang="en-US" dirty="0"/>
              <a:t>the high quality of services and </a:t>
            </a:r>
            <a:r>
              <a:rPr lang="en-US" dirty="0" smtClean="0"/>
              <a:t>professional confidentiality </a:t>
            </a:r>
            <a:r>
              <a:rPr lang="en-US" dirty="0"/>
              <a:t>required in the sector and </a:t>
            </a:r>
            <a:r>
              <a:rPr lang="en-US" dirty="0" smtClean="0"/>
              <a:t>guarantees secure </a:t>
            </a:r>
            <a:r>
              <a:rPr lang="en-US" dirty="0"/>
              <a:t>and confidential processing of </a:t>
            </a:r>
            <a:r>
              <a:rPr lang="en-US" dirty="0" smtClean="0"/>
              <a:t>client information</a:t>
            </a:r>
            <a:r>
              <a:rPr lang="en-US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246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initiative in Luxembourg</a:t>
            </a:r>
            <a:br>
              <a:rPr lang="en-US" dirty="0" smtClean="0"/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CIRCL is the national Computer Security Incident Response </a:t>
            </a:r>
            <a:r>
              <a:rPr lang="en-US" dirty="0" smtClean="0"/>
              <a:t>Team (</a:t>
            </a:r>
            <a:r>
              <a:rPr lang="en-US" dirty="0"/>
              <a:t>CSIRT) for the Grand-Duchy of </a:t>
            </a:r>
            <a:r>
              <a:rPr lang="en-US" dirty="0" smtClean="0"/>
              <a:t>Luxembourg created in May 2008 (</a:t>
            </a:r>
            <a:r>
              <a:rPr lang="en-US" dirty="0" err="1" smtClean="0"/>
              <a:t>www.circl.lu</a:t>
            </a:r>
            <a:r>
              <a:rPr lang="en-US" dirty="0" smtClean="0"/>
              <a:t>)</a:t>
            </a:r>
          </a:p>
          <a:p>
            <a:r>
              <a:rPr lang="en-US" dirty="0" smtClean="0"/>
              <a:t>In September </a:t>
            </a:r>
            <a:r>
              <a:rPr lang="en-US" dirty="0"/>
              <a:t>2011 - CIRCL initiated the </a:t>
            </a:r>
            <a:r>
              <a:rPr lang="en-US" dirty="0" err="1"/>
              <a:t>cert.lu</a:t>
            </a:r>
            <a:r>
              <a:rPr lang="en-US" dirty="0"/>
              <a:t> initiative </a:t>
            </a:r>
            <a:r>
              <a:rPr lang="en-US" dirty="0" smtClean="0"/>
              <a:t>in collaboration </a:t>
            </a:r>
            <a:r>
              <a:rPr lang="en-US" dirty="0"/>
              <a:t>with the 2 other CERTs in </a:t>
            </a:r>
            <a:r>
              <a:rPr lang="en-US" dirty="0" smtClean="0"/>
              <a:t>Luxembourg</a:t>
            </a:r>
          </a:p>
          <a:p>
            <a:r>
              <a:rPr lang="en-US" dirty="0" smtClean="0"/>
              <a:t>CIRCL </a:t>
            </a:r>
            <a:r>
              <a:rPr lang="en-US" dirty="0"/>
              <a:t>(national CERT) is mandated by the Ministry of Economy in order to provide the service as part of the attractive package to be located in </a:t>
            </a:r>
            <a:r>
              <a:rPr lang="en-US" dirty="0" smtClean="0"/>
              <a:t>Luxembourg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4747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statistics from the </a:t>
            </a:r>
            <a:r>
              <a:rPr lang="en-US" dirty="0" err="1" smtClean="0"/>
              <a:t>Circl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CIRCL started as a fully operational national CSIRT team </a:t>
            </a:r>
            <a:r>
              <a:rPr lang="en-US" dirty="0" smtClean="0"/>
              <a:t>in October </a:t>
            </a:r>
            <a:r>
              <a:rPr lang="en-US" dirty="0"/>
              <a:t>2010</a:t>
            </a:r>
          </a:p>
          <a:p>
            <a:pPr lvl="1"/>
            <a:r>
              <a:rPr lang="en-US" dirty="0"/>
              <a:t>  In 2011, we processed more than 4500 events for the past 12 months</a:t>
            </a:r>
          </a:p>
          <a:p>
            <a:pPr lvl="1"/>
            <a:r>
              <a:rPr lang="en-US" dirty="0"/>
              <a:t>  More than 220 technical investigations and analysis were conducted </a:t>
            </a:r>
            <a:r>
              <a:rPr lang="en-US" dirty="0" smtClean="0"/>
              <a:t>in 2011</a:t>
            </a:r>
            <a:endParaRPr lang="en-US" dirty="0"/>
          </a:p>
          <a:p>
            <a:pPr lvl="1"/>
            <a:r>
              <a:rPr lang="en-US" dirty="0"/>
              <a:t>  In 2013, we processed 35958 events and conducted more than </a:t>
            </a:r>
            <a:r>
              <a:rPr lang="en-US" dirty="0" smtClean="0"/>
              <a:t>1006 technical </a:t>
            </a:r>
            <a:r>
              <a:rPr lang="en-US" dirty="0"/>
              <a:t>investigations</a:t>
            </a:r>
          </a:p>
          <a:p>
            <a:pPr marL="0" indent="0">
              <a:buNone/>
            </a:pPr>
            <a:r>
              <a:rPr lang="en-US" dirty="0"/>
              <a:t> The increase of attacks can be explained by the improved </a:t>
            </a:r>
            <a:r>
              <a:rPr lang="en-US" dirty="0" smtClean="0"/>
              <a:t>reporting process </a:t>
            </a:r>
            <a:r>
              <a:rPr lang="en-US" dirty="0"/>
              <a:t>but also the growing attack surface</a:t>
            </a:r>
          </a:p>
          <a:p>
            <a:pPr marL="0" indent="0">
              <a:buNone/>
            </a:pPr>
            <a:r>
              <a:rPr lang="en-US" dirty="0"/>
              <a:t> The attacks can be separated in 3 main categories (time </a:t>
            </a:r>
            <a:r>
              <a:rPr lang="en-US" dirty="0" smtClean="0"/>
              <a:t>allocated in </a:t>
            </a:r>
            <a:r>
              <a:rPr lang="en-US" dirty="0"/>
              <a:t>2013):</a:t>
            </a:r>
          </a:p>
          <a:p>
            <a:pPr lvl="1"/>
            <a:r>
              <a:rPr lang="en-US" dirty="0"/>
              <a:t>  Cybercriminals </a:t>
            </a:r>
            <a:r>
              <a:rPr lang="en-US" dirty="0" smtClean="0"/>
              <a:t>(financial </a:t>
            </a:r>
            <a:r>
              <a:rPr lang="en-US" dirty="0"/>
              <a:t>objective) - (50%)</a:t>
            </a:r>
          </a:p>
          <a:p>
            <a:pPr lvl="1"/>
            <a:r>
              <a:rPr lang="en-US" dirty="0"/>
              <a:t>  Government-supported attackers2  (information objective) - (40%)</a:t>
            </a:r>
          </a:p>
          <a:p>
            <a:pPr lvl="1"/>
            <a:r>
              <a:rPr lang="en-US" dirty="0"/>
              <a:t>  </a:t>
            </a:r>
            <a:r>
              <a:rPr lang="en-US" dirty="0" err="1"/>
              <a:t>Cyberactivists</a:t>
            </a:r>
            <a:r>
              <a:rPr lang="en-US" dirty="0"/>
              <a:t> (political or "fun" objective) - (10%)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150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Content Placeholder 5" descr="Screen Shot 2014-05-14 at 14.47.27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87" b="-668"/>
          <a:stretch/>
        </p:blipFill>
        <p:spPr>
          <a:xfrm>
            <a:off x="415925" y="1591743"/>
            <a:ext cx="8308975" cy="4758267"/>
          </a:xfrm>
        </p:spPr>
      </p:pic>
    </p:spTree>
    <p:extLst>
      <p:ext uri="{BB962C8B-B14F-4D97-AF65-F5344CB8AC3E}">
        <p14:creationId xmlns:p14="http://schemas.microsoft.com/office/powerpoint/2010/main" val="3638279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po">
  <a:themeElements>
    <a:clrScheme name="Expo">
      <a:dk1>
        <a:sysClr val="windowText" lastClr="000000"/>
      </a:dk1>
      <a:lt1>
        <a:sysClr val="window" lastClr="FFFFFF"/>
      </a:lt1>
      <a:dk2>
        <a:srgbClr val="263B86"/>
      </a:dk2>
      <a:lt2>
        <a:srgbClr val="76B6F2"/>
      </a:lt2>
      <a:accent1>
        <a:srgbClr val="FBC01E"/>
      </a:accent1>
      <a:accent2>
        <a:srgbClr val="EFE1A2"/>
      </a:accent2>
      <a:accent3>
        <a:srgbClr val="FA8716"/>
      </a:accent3>
      <a:accent4>
        <a:srgbClr val="BE0204"/>
      </a:accent4>
      <a:accent5>
        <a:srgbClr val="640F10"/>
      </a:accent5>
      <a:accent6>
        <a:srgbClr val="7E13E3"/>
      </a:accent6>
      <a:hlink>
        <a:srgbClr val="D2D200"/>
      </a:hlink>
      <a:folHlink>
        <a:srgbClr val="D0B9F8"/>
      </a:folHlink>
    </a:clrScheme>
    <a:fontScheme name="Expo">
      <a:maj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Expo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3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93000"/>
                <a:satMod val="130000"/>
              </a:schemeClr>
            </a:gs>
            <a:gs pos="60000">
              <a:schemeClr val="phClr">
                <a:tint val="80000"/>
                <a:shade val="93000"/>
                <a:satMod val="130000"/>
              </a:schemeClr>
            </a:gs>
            <a:gs pos="100000">
              <a:schemeClr val="phClr">
                <a:tint val="50000"/>
                <a:shade val="94000"/>
                <a:alpha val="100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34925" cap="flat" cmpd="sng" algn="ctr"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8600000" scaled="0"/>
          </a:gra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C0C0C0">
                <a:alpha val="75000"/>
              </a:srgbClr>
            </a:innerShdw>
            <a:outerShdw blurRad="63500" dist="38100" dir="5400000" sx="105000" sy="105000" algn="br" rotWithShape="0">
              <a:srgbClr val="000000">
                <a:alpha val="30000"/>
              </a:srgbClr>
            </a:outerShdw>
          </a:effectLst>
        </a:effectStyle>
        <a:effectStyle>
          <a:effectLst>
            <a:innerShdw blurRad="50800" dist="25400" dir="16200000">
              <a:srgbClr val="C0C0C0">
                <a:alpha val="75000"/>
              </a:srgbClr>
            </a:innerShdw>
            <a:reflection blurRad="63500" stA="40000" endPos="50000" dist="127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F4DB97C1831F4FA5D0BCDBC35626F6" ma:contentTypeVersion="0" ma:contentTypeDescription="Create a new document." ma:contentTypeScope="" ma:versionID="df98cb0ad0f1dcc0063061796e3ba0b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099D15B-BFAE-4740-A1BD-01C17A37D80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27CACC4-5257-47D6-B555-8A2C9B54959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A95DF0E-31BA-4CD2-8EB0-3EB5E98865C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Expo.thmx</Template>
  <TotalTime>38292</TotalTime>
  <Words>652</Words>
  <Application>Microsoft Macintosh PowerPoint</Application>
  <PresentationFormat>On-screen Show (4:3)</PresentationFormat>
  <Paragraphs>63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Expo</vt:lpstr>
      <vt:lpstr>R2GS Luxembourg</vt:lpstr>
      <vt:lpstr>Luxembourg - Who are we? </vt:lpstr>
      <vt:lpstr>Luxembourg - ???? </vt:lpstr>
      <vt:lpstr>Introduction The Luxembourg</vt:lpstr>
      <vt:lpstr>Business card of the Country </vt:lpstr>
      <vt:lpstr>Luxembourg – a significant ICT place </vt:lpstr>
      <vt:lpstr>Existing initiative in Luxembourg </vt:lpstr>
      <vt:lpstr>Some statistics from the Circl </vt:lpstr>
      <vt:lpstr>PowerPoint Presentation</vt:lpstr>
      <vt:lpstr>Our action plan</vt:lpstr>
      <vt:lpstr>The today Luxembourg delegation </vt:lpstr>
      <vt:lpstr>Thanks for your attention ! </vt:lpstr>
      <vt:lpstr>Thank You! </vt:lpstr>
    </vt:vector>
  </TitlesOfParts>
  <Manager/>
  <Company>-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Sécurité Applicative</dc:title>
  <dc:subject/>
  <dc:creator>christophe bianco</dc:creator>
  <cp:keywords/>
  <dc:description/>
  <cp:lastModifiedBy>christophe bianco</cp:lastModifiedBy>
  <cp:revision>208</cp:revision>
  <cp:lastPrinted>2014-05-13T10:37:39Z</cp:lastPrinted>
  <dcterms:created xsi:type="dcterms:W3CDTF">2013-02-25T13:18:53Z</dcterms:created>
  <dcterms:modified xsi:type="dcterms:W3CDTF">2014-05-14T15:45:47Z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0x01010041F4DB97C1831F4FA5D0BCDBC35626F6</vt:lpwstr>
  </property>
</Properties>
</file>